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0" r:id="rId5"/>
    <p:sldId id="282" r:id="rId6"/>
    <p:sldId id="261" r:id="rId7"/>
    <p:sldId id="262" r:id="rId8"/>
    <p:sldId id="263" r:id="rId9"/>
    <p:sldId id="283" r:id="rId10"/>
    <p:sldId id="264" r:id="rId11"/>
    <p:sldId id="265" r:id="rId12"/>
    <p:sldId id="268" r:id="rId13"/>
    <p:sldId id="266" r:id="rId14"/>
    <p:sldId id="287" r:id="rId15"/>
    <p:sldId id="267" r:id="rId16"/>
    <p:sldId id="285" r:id="rId17"/>
    <p:sldId id="284" r:id="rId18"/>
    <p:sldId id="269" r:id="rId19"/>
    <p:sldId id="270" r:id="rId20"/>
    <p:sldId id="271" r:id="rId21"/>
    <p:sldId id="272" r:id="rId22"/>
    <p:sldId id="273" r:id="rId23"/>
    <p:sldId id="274" r:id="rId24"/>
    <p:sldId id="275" r:id="rId25"/>
    <p:sldId id="288" r:id="rId26"/>
    <p:sldId id="276" r:id="rId27"/>
    <p:sldId id="277" r:id="rId28"/>
    <p:sldId id="278" r:id="rId29"/>
    <p:sldId id="279" r:id="rId30"/>
    <p:sldId id="280" r:id="rId31"/>
    <p:sldId id="28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50" autoAdjust="0"/>
    <p:restoredTop sz="94660"/>
  </p:normalViewPr>
  <p:slideViewPr>
    <p:cSldViewPr snapToGrid="0">
      <p:cViewPr varScale="1">
        <p:scale>
          <a:sx n="68" d="100"/>
          <a:sy n="68" d="100"/>
        </p:scale>
        <p:origin x="88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3F500-3DE9-4763-94F7-4B9910DB4C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985F3D5-080A-4936-BA8A-C96ADC3D2B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C92723D-0656-4002-9FF9-A81A22134013}"/>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5" name="Footer Placeholder 4">
            <a:extLst>
              <a:ext uri="{FF2B5EF4-FFF2-40B4-BE49-F238E27FC236}">
                <a16:creationId xmlns:a16="http://schemas.microsoft.com/office/drawing/2014/main" id="{8D037614-5E5F-4362-8FED-8815B4B72A0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E9D7825-4E48-46FB-ACC3-5FAE037E0BDC}"/>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2659500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BDB8-14CF-4620-9070-B99A47DCF53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9AFDECE-DC08-4589-8EDD-A68D423FC3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39948E9-B3EF-434E-B434-0BE333B67564}"/>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5" name="Footer Placeholder 4">
            <a:extLst>
              <a:ext uri="{FF2B5EF4-FFF2-40B4-BE49-F238E27FC236}">
                <a16:creationId xmlns:a16="http://schemas.microsoft.com/office/drawing/2014/main" id="{FA39CBB0-067E-4330-B408-013FD913C83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EF1351F-5339-4513-B4DA-8160682BFCBE}"/>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493874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D40D7-BD1E-4282-8076-A0616EEFD5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8815A3E-6CCE-4A86-8627-E216709F77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60163E-AF79-445E-95EF-801864A6302F}"/>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5" name="Footer Placeholder 4">
            <a:extLst>
              <a:ext uri="{FF2B5EF4-FFF2-40B4-BE49-F238E27FC236}">
                <a16:creationId xmlns:a16="http://schemas.microsoft.com/office/drawing/2014/main" id="{C877F340-5077-4168-BBB9-027B5BF6723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3AF4022-02D0-4564-8AEE-2B42C3726C9A}"/>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7355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82E1-F08F-4E5A-A14A-6B3CE15DBA6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340FADB-6380-4CD2-B2C1-4C1618E9FF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C1A941A-6F66-47D5-A639-E0A2D219AB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07C06A2-509F-43D4-B320-395F32D88E9D}"/>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6" name="Footer Placeholder 5">
            <a:extLst>
              <a:ext uri="{FF2B5EF4-FFF2-40B4-BE49-F238E27FC236}">
                <a16:creationId xmlns:a16="http://schemas.microsoft.com/office/drawing/2014/main" id="{5BEC3DEF-A853-416C-91F2-3E7D050FF22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3288AA6-39C1-42CB-9D9F-7D8BEAC68510}"/>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876747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ED0E8-EEBA-4AE5-876D-679FE368CB2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0457739-B318-4BCE-AE23-636285A2B9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CC5140-8837-4837-83EE-6FCFB4DC84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E068F56-C5E4-4F21-A6D6-9D3F1D172F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A92D8A-54F5-485D-B5AB-F89D261EBA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661E46B-D52E-4948-A54B-D3967EC3694D}"/>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8" name="Footer Placeholder 7">
            <a:extLst>
              <a:ext uri="{FF2B5EF4-FFF2-40B4-BE49-F238E27FC236}">
                <a16:creationId xmlns:a16="http://schemas.microsoft.com/office/drawing/2014/main" id="{3D1F5D6B-3D28-44E2-9B14-11269E0EF5F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C480F60-90F1-4982-99F5-D9AC502D67AE}"/>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44237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634C8-6890-4441-B495-251BE124C61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A8DF8F2-12A9-468B-BCEE-17A4E3DFAE58}"/>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4" name="Footer Placeholder 3">
            <a:extLst>
              <a:ext uri="{FF2B5EF4-FFF2-40B4-BE49-F238E27FC236}">
                <a16:creationId xmlns:a16="http://schemas.microsoft.com/office/drawing/2014/main" id="{9F588D53-F1F1-4A6D-A78A-290026739D5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EFFBC0B-9300-4A3D-AEA3-715AE2D1C965}"/>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711742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F7FBC7-5523-475F-8DF8-8313D48EFF2D}"/>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3" name="Footer Placeholder 2">
            <a:extLst>
              <a:ext uri="{FF2B5EF4-FFF2-40B4-BE49-F238E27FC236}">
                <a16:creationId xmlns:a16="http://schemas.microsoft.com/office/drawing/2014/main" id="{3B4020FC-2522-4BC5-97D3-290129D444A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5EB62B5-AC7F-46D0-ABDB-A96E131A67EA}"/>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3225599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D5687-C2FF-41E3-93DA-14E3DB2A58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4FBF6E2-205E-4542-8DE2-BC7F60DB47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A9A3B6F-791A-42A4-930E-AC8CB34279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C74C2B-813C-4C9C-8F44-7A8F3CAC683E}"/>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6" name="Footer Placeholder 5">
            <a:extLst>
              <a:ext uri="{FF2B5EF4-FFF2-40B4-BE49-F238E27FC236}">
                <a16:creationId xmlns:a16="http://schemas.microsoft.com/office/drawing/2014/main" id="{805A7BC4-36E6-4CBA-BFE1-9EBCB09928D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CBAFD6A-885B-4D46-A900-550B07D21E2A}"/>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1848725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C5BBB-98ED-4EB7-9EB6-B1084F59BA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8AA2AEF-4672-4487-BE6D-2BCC21188C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AB5E07D-7B3D-4B86-95F5-C343997416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E0F9D-050F-4176-B9D6-1DC7E126D9BE}"/>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6" name="Footer Placeholder 5">
            <a:extLst>
              <a:ext uri="{FF2B5EF4-FFF2-40B4-BE49-F238E27FC236}">
                <a16:creationId xmlns:a16="http://schemas.microsoft.com/office/drawing/2014/main" id="{DE98C65F-C204-4441-B3FD-F5853D26BE7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BB490CC-9BC1-4F51-9C5E-C2AF856F1A2F}"/>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51542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A9EA9-1B88-43A9-88BF-06FB5ED1E81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851E5B3-9A7C-4E1C-8313-DF1DE1B793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15A67D3-DC85-4514-9FC8-F0289B25668F}"/>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5" name="Footer Placeholder 4">
            <a:extLst>
              <a:ext uri="{FF2B5EF4-FFF2-40B4-BE49-F238E27FC236}">
                <a16:creationId xmlns:a16="http://schemas.microsoft.com/office/drawing/2014/main" id="{B3B9E835-452A-4B0E-9214-6932D3F88C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0A6B7FC-4D11-48CA-83BF-DE98FF64A47E}"/>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200876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4CD2E5-2E24-4AB7-83EB-97E4C8DC706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DB0FE5B-E94A-45F5-86BA-5EB843F909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1705ED5-6B6C-4332-9AA9-89A34D895C89}"/>
              </a:ext>
            </a:extLst>
          </p:cNvPr>
          <p:cNvSpPr>
            <a:spLocks noGrp="1"/>
          </p:cNvSpPr>
          <p:nvPr>
            <p:ph type="dt" sz="half" idx="10"/>
          </p:nvPr>
        </p:nvSpPr>
        <p:spPr/>
        <p:txBody>
          <a:bodyPr/>
          <a:lstStyle/>
          <a:p>
            <a:fld id="{07D34A9E-10DD-4911-962F-8CCBA84BEB0C}" type="datetimeFigureOut">
              <a:rPr lang="en-IN" smtClean="0"/>
              <a:t>16-07-2022</a:t>
            </a:fld>
            <a:endParaRPr lang="en-IN"/>
          </a:p>
        </p:txBody>
      </p:sp>
      <p:sp>
        <p:nvSpPr>
          <p:cNvPr id="5" name="Footer Placeholder 4">
            <a:extLst>
              <a:ext uri="{FF2B5EF4-FFF2-40B4-BE49-F238E27FC236}">
                <a16:creationId xmlns:a16="http://schemas.microsoft.com/office/drawing/2014/main" id="{696DFCFD-2BC6-477F-BB1E-0B11720307F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41125E0-C35E-4223-BD4A-2192DA645E5E}"/>
              </a:ext>
            </a:extLst>
          </p:cNvPr>
          <p:cNvSpPr>
            <a:spLocks noGrp="1"/>
          </p:cNvSpPr>
          <p:nvPr>
            <p:ph type="sldNum" sz="quarter" idx="12"/>
          </p:nvPr>
        </p:nvSpPr>
        <p:spPr/>
        <p:txBody>
          <a:bodyPr/>
          <a:lstStyle/>
          <a:p>
            <a:fld id="{904D935C-1E7C-411E-AB41-AE0AD7D07D83}" type="slidenum">
              <a:rPr lang="en-IN" smtClean="0"/>
              <a:t>‹#›</a:t>
            </a:fld>
            <a:endParaRPr lang="en-IN"/>
          </a:p>
        </p:txBody>
      </p:sp>
    </p:spTree>
    <p:extLst>
      <p:ext uri="{BB962C8B-B14F-4D97-AF65-F5344CB8AC3E}">
        <p14:creationId xmlns:p14="http://schemas.microsoft.com/office/powerpoint/2010/main" val="670802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99E3B8-41C4-4684-92A9-64F289CA50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8FB0E59-6842-4234-81AB-8E44549E0B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8CEB4FB-8997-4A7B-8BD1-A3AB0060D1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D34A9E-10DD-4911-962F-8CCBA84BEB0C}" type="datetimeFigureOut">
              <a:rPr lang="en-IN" smtClean="0"/>
              <a:t>16-07-2022</a:t>
            </a:fld>
            <a:endParaRPr lang="en-IN"/>
          </a:p>
        </p:txBody>
      </p:sp>
      <p:sp>
        <p:nvSpPr>
          <p:cNvPr id="5" name="Footer Placeholder 4">
            <a:extLst>
              <a:ext uri="{FF2B5EF4-FFF2-40B4-BE49-F238E27FC236}">
                <a16:creationId xmlns:a16="http://schemas.microsoft.com/office/drawing/2014/main" id="{03AA71E5-5FE3-4915-A50B-7A54C06E97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2060AA4-4052-499F-BFEB-AD8C8E175F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4D935C-1E7C-411E-AB41-AE0AD7D07D83}" type="slidenum">
              <a:rPr lang="en-IN" smtClean="0"/>
              <a:t>‹#›</a:t>
            </a:fld>
            <a:endParaRPr lang="en-IN"/>
          </a:p>
        </p:txBody>
      </p:sp>
    </p:spTree>
    <p:extLst>
      <p:ext uri="{BB962C8B-B14F-4D97-AF65-F5344CB8AC3E}">
        <p14:creationId xmlns:p14="http://schemas.microsoft.com/office/powerpoint/2010/main" val="1857587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756A20-3051-4E54-8F00-DA98467A1B08}"/>
              </a:ext>
            </a:extLst>
          </p:cNvPr>
          <p:cNvSpPr txBox="1"/>
          <p:nvPr/>
        </p:nvSpPr>
        <p:spPr>
          <a:xfrm>
            <a:off x="754744" y="201622"/>
            <a:ext cx="10094686" cy="7302512"/>
          </a:xfrm>
          <a:prstGeom prst="rect">
            <a:avLst/>
          </a:prstGeom>
          <a:noFill/>
        </p:spPr>
        <p:txBody>
          <a:bodyPr wrap="square" rtlCol="0">
            <a:spAutoFit/>
          </a:bodyPr>
          <a:lstStyle/>
          <a:p>
            <a:pPr algn="ctr">
              <a:lnSpc>
                <a:spcPct val="115000"/>
              </a:lnSpc>
              <a:spcAft>
                <a:spcPts val="1000"/>
              </a:spcAft>
            </a:pPr>
            <a:r>
              <a:rPr lang="en-US" sz="2800" b="1" u="heavy" dirty="0">
                <a:effectLst/>
                <a:latin typeface="Arial Black" panose="020B0A04020102020204" pitchFamily="34" charset="0"/>
                <a:ea typeface="Calibri" panose="020F0502020204030204" pitchFamily="34" charset="0"/>
                <a:cs typeface="Times New Roman" panose="02020603050405020304" pitchFamily="18" charset="0"/>
              </a:rPr>
              <a:t>DISASTER AND THEIR MANAGEMENT</a:t>
            </a:r>
            <a:endParaRPr lang="en-IN" sz="2800" b="1" u="heavy"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In natural catastrophes such as floods, cyclones, earthquakes, droughts, Tsunami, volcanic eruptions happen from time to time causing damage to the life and property.</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Some disasters are caused by human activities such as fires industrial accidents, forest fires, epidemics are equally devastating.</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Biological disasters like dengue, HIV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covid,influenza</a:t>
            </a:r>
            <a:r>
              <a:rPr lang="en-US" sz="2800" dirty="0">
                <a:effectLst/>
                <a:latin typeface="Calibri" panose="020F0502020204030204" pitchFamily="34" charset="0"/>
                <a:ea typeface="Calibri" panose="020F0502020204030204" pitchFamily="34" charset="0"/>
                <a:cs typeface="Times New Roman" panose="02020603050405020304" pitchFamily="18" charset="0"/>
              </a:rPr>
              <a:t> can also happen.</a:t>
            </a:r>
          </a:p>
          <a:p>
            <a:pPr>
              <a:lnSpc>
                <a:spcPct val="115000"/>
              </a:lnSpc>
              <a:spcAft>
                <a:spcPts val="10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Hazards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 natural hazard is a threat of naturally occurring event will have a negative effect on humans.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sz="2800" dirty="0"/>
          </a:p>
          <a:p>
            <a:pPr>
              <a:lnSpc>
                <a:spcPct val="115000"/>
              </a:lnSpc>
              <a:spcAft>
                <a:spcPts val="1000"/>
              </a:spcAft>
            </a:pP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sz="2800" dirty="0"/>
          </a:p>
        </p:txBody>
      </p:sp>
    </p:spTree>
    <p:extLst>
      <p:ext uri="{BB962C8B-B14F-4D97-AF65-F5344CB8AC3E}">
        <p14:creationId xmlns:p14="http://schemas.microsoft.com/office/powerpoint/2010/main" val="52628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BB2C2F-5D53-4657-8CC9-5E575BC0E5CF}"/>
              </a:ext>
            </a:extLst>
          </p:cNvPr>
          <p:cNvPicPr>
            <a:picLocks noChangeAspect="1"/>
          </p:cNvPicPr>
          <p:nvPr/>
        </p:nvPicPr>
        <p:blipFill>
          <a:blip r:embed="rId2"/>
          <a:stretch>
            <a:fillRect/>
          </a:stretch>
        </p:blipFill>
        <p:spPr>
          <a:xfrm>
            <a:off x="769257" y="101600"/>
            <a:ext cx="10958285" cy="6437085"/>
          </a:xfrm>
          <a:prstGeom prst="rect">
            <a:avLst/>
          </a:prstGeom>
        </p:spPr>
      </p:pic>
    </p:spTree>
    <p:extLst>
      <p:ext uri="{BB962C8B-B14F-4D97-AF65-F5344CB8AC3E}">
        <p14:creationId xmlns:p14="http://schemas.microsoft.com/office/powerpoint/2010/main" val="3537760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3C3E8E-2E09-43D8-A608-785BE6EC5452}"/>
              </a:ext>
            </a:extLst>
          </p:cNvPr>
          <p:cNvPicPr>
            <a:picLocks noChangeAspect="1"/>
          </p:cNvPicPr>
          <p:nvPr/>
        </p:nvPicPr>
        <p:blipFill>
          <a:blip r:embed="rId2"/>
          <a:stretch>
            <a:fillRect/>
          </a:stretch>
        </p:blipFill>
        <p:spPr>
          <a:xfrm>
            <a:off x="1741716" y="368490"/>
            <a:ext cx="8969827" cy="6279053"/>
          </a:xfrm>
          <a:prstGeom prst="rect">
            <a:avLst/>
          </a:prstGeom>
        </p:spPr>
      </p:pic>
    </p:spTree>
    <p:extLst>
      <p:ext uri="{BB962C8B-B14F-4D97-AF65-F5344CB8AC3E}">
        <p14:creationId xmlns:p14="http://schemas.microsoft.com/office/powerpoint/2010/main" val="3721350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8EB0D0-8A8E-4554-9D8C-B39F908074BC}"/>
              </a:ext>
            </a:extLst>
          </p:cNvPr>
          <p:cNvSpPr txBox="1"/>
          <p:nvPr/>
        </p:nvSpPr>
        <p:spPr>
          <a:xfrm>
            <a:off x="217714" y="116114"/>
            <a:ext cx="11771085" cy="8628003"/>
          </a:xfrm>
          <a:prstGeom prst="rect">
            <a:avLst/>
          </a:prstGeom>
          <a:noFill/>
        </p:spPr>
        <p:txBody>
          <a:bodyPr wrap="square" rtlCol="0">
            <a:spAutoFit/>
          </a:bodyPr>
          <a:lstStyle/>
          <a:p>
            <a:pPr>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hazards actually happen and harm life and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prpperty</a:t>
            </a:r>
            <a:r>
              <a:rPr lang="en-US" sz="2800" dirty="0">
                <a:effectLst/>
                <a:latin typeface="Calibri" panose="020F0502020204030204" pitchFamily="34" charset="0"/>
                <a:ea typeface="Calibri" panose="020F0502020204030204" pitchFamily="34" charset="0"/>
                <a:cs typeface="Times New Roman" panose="02020603050405020304" pitchFamily="18" charset="0"/>
              </a:rPr>
              <a:t> we call it disaster.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1000"/>
              </a:spcAft>
            </a:pPr>
            <a:r>
              <a:rPr lang="en-US" sz="2800" b="1" u="heavy" dirty="0">
                <a:effectLst/>
                <a:latin typeface="Arial Black" panose="020B0A04020102020204" pitchFamily="34" charset="0"/>
                <a:ea typeface="Calibri" panose="020F0502020204030204" pitchFamily="34" charset="0"/>
                <a:cs typeface="Times New Roman" panose="02020603050405020304" pitchFamily="18" charset="0"/>
              </a:rPr>
              <a:t>DISASTERS IN INDIA</a:t>
            </a:r>
            <a:endParaRPr lang="en-IN" sz="2800" b="1" u="heavy" dirty="0">
              <a:effectLst/>
              <a:latin typeface="Arial Black" panose="020B0A04020102020204" pitchFamily="34" charset="0"/>
              <a:ea typeface="Calibri" panose="020F0502020204030204" pitchFamily="34" charset="0"/>
              <a:cs typeface="Times New Roman" panose="02020603050405020304" pitchFamily="18" charset="0"/>
            </a:endParaRPr>
          </a:p>
          <a:p>
            <a:pPr>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Floods, droughts, earthquakes, cyclones and sometimes tsunamis also happen in India.</a:t>
            </a:r>
            <a:r>
              <a:rPr lang="en-IN" sz="2800" dirty="0">
                <a:latin typeface="Calibri" panose="020F0502020204030204" pitchFamily="34" charset="0"/>
                <a:ea typeface="Calibri" panose="020F0502020204030204" pitchFamily="34" charset="0"/>
                <a:cs typeface="Times New Roman" panose="02020603050405020304" pitchFamily="18" charset="0"/>
              </a:rPr>
              <a:t>  </a:t>
            </a:r>
          </a:p>
          <a:p>
            <a:pPr>
              <a:spcAft>
                <a:spcPts val="1000"/>
              </a:spcAft>
            </a:pPr>
            <a:r>
              <a:rPr lang="en-IN"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effectLst/>
                <a:latin typeface="Arial Black" panose="020B0A04020102020204" pitchFamily="34" charset="0"/>
                <a:ea typeface="Calibri" panose="020F0502020204030204" pitchFamily="34" charset="0"/>
                <a:cs typeface="Times New Roman" panose="02020603050405020304" pitchFamily="18" charset="0"/>
              </a:rPr>
              <a:t>FLOODS</a:t>
            </a:r>
          </a:p>
          <a:p>
            <a:pPr algn="ctr">
              <a:spcAft>
                <a:spcPts val="1000"/>
              </a:spcAft>
            </a:pPr>
            <a:endParaRPr lang="en-US" sz="2800" b="1" dirty="0">
              <a:effectLst/>
              <a:latin typeface="Arial Black" panose="020B0A04020102020204" pitchFamily="34" charset="0"/>
              <a:ea typeface="Calibri" panose="020F0502020204030204" pitchFamily="34" charset="0"/>
              <a:cs typeface="Times New Roman" panose="02020603050405020304" pitchFamily="18" charset="0"/>
            </a:endParaRPr>
          </a:p>
          <a:p>
            <a:pPr>
              <a:spcAft>
                <a:spcPts val="1000"/>
              </a:spcAft>
            </a:pPr>
            <a:endParaRPr lang="en-IN" sz="2800" b="1" dirty="0">
              <a:effectLst/>
              <a:latin typeface="Arial Black" panose="020B0A04020102020204" pitchFamily="34" charset="0"/>
              <a:ea typeface="Calibri" panose="020F0502020204030204" pitchFamily="34" charset="0"/>
              <a:cs typeface="Times New Roman" panose="02020603050405020304" pitchFamily="18" charset="0"/>
            </a:endParaRPr>
          </a:p>
          <a:p>
            <a:pPr>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807B13BD-87D2-492F-A5C8-AABDDCA357C8}"/>
              </a:ext>
            </a:extLst>
          </p:cNvPr>
          <p:cNvPicPr>
            <a:picLocks noChangeAspect="1"/>
          </p:cNvPicPr>
          <p:nvPr/>
        </p:nvPicPr>
        <p:blipFill>
          <a:blip r:embed="rId2"/>
          <a:stretch>
            <a:fillRect/>
          </a:stretch>
        </p:blipFill>
        <p:spPr>
          <a:xfrm>
            <a:off x="2817628" y="2705100"/>
            <a:ext cx="6953693" cy="3950881"/>
          </a:xfrm>
          <a:prstGeom prst="rect">
            <a:avLst/>
          </a:prstGeom>
        </p:spPr>
      </p:pic>
    </p:spTree>
    <p:extLst>
      <p:ext uri="{BB962C8B-B14F-4D97-AF65-F5344CB8AC3E}">
        <p14:creationId xmlns:p14="http://schemas.microsoft.com/office/powerpoint/2010/main" val="155127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195E7E-FB43-4834-AE4D-3E12A3E4B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9210" y="422031"/>
            <a:ext cx="6019871" cy="6330462"/>
          </a:xfrm>
          <a:prstGeom prst="rect">
            <a:avLst/>
          </a:prstGeom>
        </p:spPr>
      </p:pic>
    </p:spTree>
    <p:extLst>
      <p:ext uri="{BB962C8B-B14F-4D97-AF65-F5344CB8AC3E}">
        <p14:creationId xmlns:p14="http://schemas.microsoft.com/office/powerpoint/2010/main" val="3774798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0225EF-8DD9-4306-B074-B6C3F34FDE76}"/>
              </a:ext>
            </a:extLst>
          </p:cNvPr>
          <p:cNvSpPr txBox="1"/>
          <p:nvPr/>
        </p:nvSpPr>
        <p:spPr>
          <a:xfrm>
            <a:off x="319314" y="381000"/>
            <a:ext cx="11582399" cy="8167364"/>
          </a:xfrm>
          <a:prstGeom prst="rect">
            <a:avLst/>
          </a:prstGeom>
          <a:noFill/>
        </p:spPr>
        <p:txBody>
          <a:bodyPr wrap="square" rtlCol="0">
            <a:spAutoFit/>
          </a:bodyPr>
          <a:lstStyle/>
          <a:p>
            <a:pPr>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Flood is the overflowing rivers and water reservoirs.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CAUSES OF FLOODS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Heavy rains, cyclones, cloud busts, tsunamis , siltation of rivers and reservoirs.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EFFECTS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US" sz="2800" dirty="0">
                <a:effectLst/>
                <a:latin typeface="Calibri" panose="020F0502020204030204" pitchFamily="34" charset="0"/>
                <a:ea typeface="Calibri" panose="020F0502020204030204" pitchFamily="34" charset="0"/>
                <a:cs typeface="Calibri" panose="020F0502020204030204" pitchFamily="34" charset="0"/>
              </a:rPr>
              <a:t>Loss of human beings and livestock</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US" sz="2800" dirty="0">
                <a:effectLst/>
                <a:latin typeface="Calibri" panose="020F0502020204030204" pitchFamily="34" charset="0"/>
                <a:ea typeface="Calibri" panose="020F0502020204030204" pitchFamily="34" charset="0"/>
                <a:cs typeface="Calibri" panose="020F0502020204030204" pitchFamily="34" charset="0"/>
              </a:rPr>
              <a:t>Shortage of saf</a:t>
            </a:r>
            <a:r>
              <a:rPr lang="en-US" sz="2800" dirty="0">
                <a:latin typeface="Calibri" panose="020F0502020204030204" pitchFamily="34" charset="0"/>
                <a:ea typeface="Calibri" panose="020F0502020204030204" pitchFamily="34" charset="0"/>
                <a:cs typeface="Calibri" panose="020F0502020204030204" pitchFamily="34" charset="0"/>
              </a:rPr>
              <a:t>e </a:t>
            </a:r>
            <a:r>
              <a:rPr lang="en-US" sz="2800" dirty="0">
                <a:effectLst/>
                <a:latin typeface="Calibri" panose="020F0502020204030204" pitchFamily="34" charset="0"/>
                <a:ea typeface="Calibri" panose="020F0502020204030204" pitchFamily="34" charset="0"/>
                <a:cs typeface="Calibri" panose="020F0502020204030204" pitchFamily="34" charset="0"/>
              </a:rPr>
              <a:t>drinking water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Wingdings" panose="05000000000000000000" pitchFamily="2" charset="2"/>
              <a:buChar char=""/>
            </a:pPr>
            <a:r>
              <a:rPr lang="en-US" sz="2800" dirty="0">
                <a:effectLst/>
                <a:latin typeface="Calibri" panose="020F0502020204030204" pitchFamily="34" charset="0"/>
                <a:ea typeface="Calibri" panose="020F0502020204030204" pitchFamily="34" charset="0"/>
                <a:cs typeface="Calibri" panose="020F0502020204030204" pitchFamily="34" charset="0"/>
              </a:rPr>
              <a:t>Loss of propert</a:t>
            </a:r>
            <a:r>
              <a:rPr lang="en-US" sz="2800" dirty="0">
                <a:latin typeface="Calibri" panose="020F0502020204030204" pitchFamily="34" charset="0"/>
                <a:ea typeface="Calibri" panose="020F0502020204030204" pitchFamily="34" charset="0"/>
                <a:cs typeface="Calibri" panose="020F0502020204030204" pitchFamily="34" charset="0"/>
              </a:rPr>
              <a:t>y and </a:t>
            </a:r>
            <a:r>
              <a:rPr lang="en-US" sz="2800" dirty="0">
                <a:effectLst/>
                <a:latin typeface="Calibri" panose="020F0502020204030204" pitchFamily="34" charset="0"/>
                <a:ea typeface="Calibri" panose="020F0502020204030204" pitchFamily="34" charset="0"/>
                <a:cs typeface="Calibri" panose="020F0502020204030204" pitchFamily="34" charset="0"/>
              </a:rPr>
              <a:t> crops</a:t>
            </a:r>
          </a:p>
          <a:p>
            <a:pPr marL="342900" lvl="0" indent="-342900">
              <a:buFont typeface="Wingdings" panose="05000000000000000000" pitchFamily="2" charset="2"/>
              <a:buChar char=""/>
            </a:pPr>
            <a:r>
              <a:rPr lang="en-US" sz="2800" dirty="0">
                <a:effectLst/>
                <a:latin typeface="Calibri" panose="020F0502020204030204" pitchFamily="34" charset="0"/>
                <a:ea typeface="Calibri" panose="020F0502020204030204" pitchFamily="34" charset="0"/>
                <a:cs typeface="Calibri" panose="020F0502020204030204" pitchFamily="34" charset="0"/>
              </a:rPr>
              <a:t>Damage caused to rails, roads, dam, crops, uprooting of trees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US" sz="2800" dirty="0">
                <a:effectLst/>
                <a:latin typeface="Calibri" panose="020F0502020204030204" pitchFamily="34" charset="0"/>
                <a:ea typeface="Calibri" panose="020F0502020204030204" pitchFamily="34" charset="0"/>
                <a:cs typeface="Calibri" panose="020F0502020204030204" pitchFamily="34" charset="0"/>
              </a:rPr>
              <a:t>Landslide and soil erosion.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US" sz="2800" dirty="0">
                <a:effectLst/>
                <a:latin typeface="Calibri" panose="020F0502020204030204" pitchFamily="34" charset="0"/>
                <a:ea typeface="Calibri" panose="020F0502020204030204" pitchFamily="34" charset="0"/>
                <a:cs typeface="Calibri" panose="020F0502020204030204" pitchFamily="34" charset="0"/>
              </a:rPr>
              <a:t>Loss of vehicles, machinery</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Wingdings" panose="05000000000000000000" pitchFamily="2" charset="2"/>
              <a:buChar char=""/>
            </a:pPr>
            <a:r>
              <a:rPr lang="en-US" sz="2800" dirty="0">
                <a:effectLst/>
                <a:latin typeface="Calibri" panose="020F0502020204030204" pitchFamily="34" charset="0"/>
                <a:ea typeface="Calibri" panose="020F0502020204030204" pitchFamily="34" charset="0"/>
                <a:cs typeface="Calibri" panose="020F0502020204030204" pitchFamily="34" charset="0"/>
              </a:rPr>
              <a:t>Utilities such as water supply, sewerage, communication lines, transport , network are disrupted.</a:t>
            </a:r>
          </a:p>
          <a:p>
            <a:pPr marL="342900" lvl="0" indent="-342900">
              <a:spcAft>
                <a:spcPts val="1000"/>
              </a:spcAft>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Spread of diseases after flood is over.</a:t>
            </a:r>
            <a:endParaRPr lang="en-US" sz="2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Wingdings" panose="05000000000000000000" pitchFamily="2" charset="2"/>
              <a:buChar char=""/>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lvl="0">
              <a:spcAft>
                <a:spcPts val="10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823497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B0AD69-A820-4E61-BEDB-63B8B52CD43A}"/>
              </a:ext>
            </a:extLst>
          </p:cNvPr>
          <p:cNvSpPr txBox="1"/>
          <p:nvPr/>
        </p:nvSpPr>
        <p:spPr>
          <a:xfrm>
            <a:off x="241300" y="38100"/>
            <a:ext cx="11772900" cy="7617983"/>
          </a:xfrm>
          <a:prstGeom prst="rect">
            <a:avLst/>
          </a:prstGeom>
          <a:noFill/>
        </p:spPr>
        <p:txBody>
          <a:bodyPr wrap="square" rtlCol="0">
            <a:spAutoFit/>
          </a:bodyPr>
          <a:lstStyle/>
          <a:p>
            <a:pPr>
              <a:spcAft>
                <a:spcPts val="1000"/>
              </a:spcAft>
            </a:pPr>
            <a:r>
              <a:rPr lang="en-US" sz="2800" b="1" dirty="0">
                <a:effectLst/>
                <a:latin typeface="Calibri" panose="020F0502020204030204" pitchFamily="34" charset="0"/>
                <a:ea typeface="Calibri" panose="020F0502020204030204" pitchFamily="34" charset="0"/>
                <a:cs typeface="Calibri" panose="020F0502020204030204" pitchFamily="34" charset="0"/>
              </a:rPr>
              <a:t>MANAGEMANT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r>
              <a:rPr lang="en-US" sz="2800" dirty="0">
                <a:effectLst/>
                <a:latin typeface="Calibri" panose="020F0502020204030204" pitchFamily="34" charset="0"/>
                <a:ea typeface="Calibri" panose="020F0502020204030204" pitchFamily="34" charset="0"/>
                <a:cs typeface="Calibri" panose="020F0502020204030204" pitchFamily="34" charset="0"/>
              </a:rPr>
              <a:t>Afforestation should be done  ,construction of dams’, identification of flood prone area.  </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Flood forecasting</a:t>
            </a:r>
            <a:r>
              <a:rPr lang="en-US" sz="2800" dirty="0">
                <a:effectLst/>
                <a:latin typeface="Calibri" panose="020F0502020204030204" pitchFamily="34" charset="0"/>
                <a:ea typeface="Calibri" panose="020F0502020204030204" pitchFamily="34" charset="0"/>
                <a:cs typeface="Times New Roman" panose="02020603050405020304" pitchFamily="18" charset="0"/>
              </a:rPr>
              <a:t> – Alerting people to move to safe places from   areas of submergence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Flood warnings</a:t>
            </a:r>
            <a:r>
              <a:rPr lang="en-US" sz="2800" dirty="0">
                <a:effectLst/>
                <a:latin typeface="Calibri" panose="020F0502020204030204" pitchFamily="34" charset="0"/>
                <a:ea typeface="Calibri" panose="020F0502020204030204" pitchFamily="34" charset="0"/>
                <a:cs typeface="Times New Roman" panose="02020603050405020304" pitchFamily="18" charset="0"/>
              </a:rPr>
              <a:t>- In India central water commission, irrigation and flood control department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Land use planning</a:t>
            </a:r>
            <a:r>
              <a:rPr lang="en-US" sz="2800" dirty="0">
                <a:effectLst/>
                <a:latin typeface="Calibri" panose="020F0502020204030204" pitchFamily="34" charset="0"/>
                <a:ea typeface="Calibri" panose="020F0502020204030204" pitchFamily="34" charset="0"/>
                <a:cs typeface="Times New Roman" panose="02020603050405020304" pitchFamily="18" charset="0"/>
              </a:rPr>
              <a:t>- Construction of roads, railways, houses on elevated area</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What people should do?</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Remain alert upon flood forecasting information.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Move food, water and valuables to elevated places.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Store extra food and water in case of emergency.</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Don’t touch any electric wire.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Take special care of small children and old persons and physically challenged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228850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F22167-EB55-4065-BA78-3803E8F73CC8}"/>
              </a:ext>
            </a:extLst>
          </p:cNvPr>
          <p:cNvSpPr txBox="1"/>
          <p:nvPr/>
        </p:nvSpPr>
        <p:spPr>
          <a:xfrm>
            <a:off x="146050" y="-101600"/>
            <a:ext cx="11899900" cy="5018810"/>
          </a:xfrm>
          <a:prstGeom prst="rect">
            <a:avLst/>
          </a:prstGeom>
          <a:noFill/>
        </p:spPr>
        <p:txBody>
          <a:bodyPr wrap="square" rtlCol="0">
            <a:spAutoFit/>
          </a:bodyPr>
          <a:lstStyle/>
          <a:p>
            <a:pPr algn="ctr">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Droughts</a:t>
            </a:r>
          </a:p>
          <a:p>
            <a:pPr algn="ct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When rainfall is less than expected normal rainfall. The low rainfall is insufficient to meet the needs of humans, animals, plants and agriculture is drying of rivers, lake, ponds, wells, poor recharge of underground water.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endParaRPr lang="en-US" sz="2800" b="1"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FD270A6F-2952-43C8-B690-B3AFE1CE9764}"/>
              </a:ext>
            </a:extLst>
          </p:cNvPr>
          <p:cNvPicPr>
            <a:picLocks noChangeAspect="1"/>
          </p:cNvPicPr>
          <p:nvPr/>
        </p:nvPicPr>
        <p:blipFill>
          <a:blip r:embed="rId2"/>
          <a:stretch>
            <a:fillRect/>
          </a:stretch>
        </p:blipFill>
        <p:spPr>
          <a:xfrm>
            <a:off x="3067050" y="2095500"/>
            <a:ext cx="6057900" cy="4532312"/>
          </a:xfrm>
          <a:prstGeom prst="rect">
            <a:avLst/>
          </a:prstGeom>
        </p:spPr>
      </p:pic>
    </p:spTree>
    <p:extLst>
      <p:ext uri="{BB962C8B-B14F-4D97-AF65-F5344CB8AC3E}">
        <p14:creationId xmlns:p14="http://schemas.microsoft.com/office/powerpoint/2010/main" val="1232295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6D8F90-4997-4104-85BE-4132A7BC2D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0" y="95250"/>
            <a:ext cx="6477000" cy="6667500"/>
          </a:xfrm>
          <a:prstGeom prst="rect">
            <a:avLst/>
          </a:prstGeom>
        </p:spPr>
      </p:pic>
    </p:spTree>
    <p:extLst>
      <p:ext uri="{BB962C8B-B14F-4D97-AF65-F5344CB8AC3E}">
        <p14:creationId xmlns:p14="http://schemas.microsoft.com/office/powerpoint/2010/main" val="3980305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04C3A4-DE0B-4420-B475-8B25718F414A}"/>
              </a:ext>
            </a:extLst>
          </p:cNvPr>
          <p:cNvSpPr txBox="1"/>
          <p:nvPr/>
        </p:nvSpPr>
        <p:spPr>
          <a:xfrm>
            <a:off x="393700" y="0"/>
            <a:ext cx="12090400" cy="8239179"/>
          </a:xfrm>
          <a:prstGeom prst="rect">
            <a:avLst/>
          </a:prstGeom>
          <a:noFill/>
        </p:spPr>
        <p:txBody>
          <a:bodyPr wrap="square" rtlCol="0">
            <a:spAutoFit/>
          </a:bodyPr>
          <a:lstStyle/>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Effects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Severe loss of agriculture.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Affects dairy activities fisheries.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Depletion of underground water.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Loss of bio-diversity.</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Social unrest.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Health problems and increased poverty.</a:t>
            </a:r>
          </a:p>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Management</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A regular monitoring of rainfall water availability in reservoirs, lake, rivers.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adopt water conservation measures to reduce water consumption.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adopt efficient methods of irrigation like drip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irrigation,sprinkle</a:t>
            </a:r>
            <a:r>
              <a:rPr lang="en-US" sz="2800" dirty="0">
                <a:effectLst/>
                <a:latin typeface="Calibri" panose="020F0502020204030204" pitchFamily="34" charset="0"/>
                <a:ea typeface="Calibri" panose="020F0502020204030204" pitchFamily="34" charset="0"/>
                <a:cs typeface="Times New Roman" panose="02020603050405020304" pitchFamily="18" charset="0"/>
              </a:rPr>
              <a:t> irrigation.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reuse waste water.</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Growing drought resistant crops.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Rain and roof water harvesting.</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To construct small check dams.</a:t>
            </a:r>
          </a:p>
          <a:p>
            <a:pPr marL="342900" lvl="0" indent="-342900">
              <a:lnSpc>
                <a:spcPct val="115000"/>
              </a:lnSpc>
              <a:spcAft>
                <a:spcPts val="1000"/>
              </a:spcAft>
              <a:buFont typeface="+mj-lt"/>
              <a:buAutoNum type="arabicPeriod"/>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10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302838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6F1176-460D-44D3-AB58-0F2F8BCAFBB8}"/>
              </a:ext>
            </a:extLst>
          </p:cNvPr>
          <p:cNvSpPr txBox="1"/>
          <p:nvPr/>
        </p:nvSpPr>
        <p:spPr>
          <a:xfrm>
            <a:off x="1204794" y="561107"/>
            <a:ext cx="9334500" cy="5014193"/>
          </a:xfrm>
          <a:prstGeom prst="rect">
            <a:avLst/>
          </a:prstGeom>
          <a:noFill/>
        </p:spPr>
        <p:txBody>
          <a:bodyPr wrap="square" rtlCol="0">
            <a:spAutoFit/>
          </a:bodyPr>
          <a:lstStyle/>
          <a:p>
            <a:pPr algn="ctr">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Earthquake</a:t>
            </a: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6D7CA00E-0658-468E-A53C-54DCEF894045}"/>
              </a:ext>
            </a:extLst>
          </p:cNvPr>
          <p:cNvPicPr>
            <a:picLocks noChangeAspect="1"/>
          </p:cNvPicPr>
          <p:nvPr/>
        </p:nvPicPr>
        <p:blipFill>
          <a:blip r:embed="rId2"/>
          <a:stretch>
            <a:fillRect/>
          </a:stretch>
        </p:blipFill>
        <p:spPr>
          <a:xfrm>
            <a:off x="1993900" y="1295400"/>
            <a:ext cx="7975600" cy="4686300"/>
          </a:xfrm>
          <a:prstGeom prst="rect">
            <a:avLst/>
          </a:prstGeom>
        </p:spPr>
      </p:pic>
    </p:spTree>
    <p:extLst>
      <p:ext uri="{BB962C8B-B14F-4D97-AF65-F5344CB8AC3E}">
        <p14:creationId xmlns:p14="http://schemas.microsoft.com/office/powerpoint/2010/main" val="4171161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448DDD-2235-406D-B801-9B346F96207B}"/>
              </a:ext>
            </a:extLst>
          </p:cNvPr>
          <p:cNvPicPr>
            <a:picLocks noChangeAspect="1"/>
          </p:cNvPicPr>
          <p:nvPr/>
        </p:nvPicPr>
        <p:blipFill>
          <a:blip r:embed="rId2"/>
          <a:stretch>
            <a:fillRect/>
          </a:stretch>
        </p:blipFill>
        <p:spPr>
          <a:xfrm>
            <a:off x="2502567" y="176463"/>
            <a:ext cx="6866021" cy="6416842"/>
          </a:xfrm>
          <a:prstGeom prst="rect">
            <a:avLst/>
          </a:prstGeom>
        </p:spPr>
      </p:pic>
    </p:spTree>
    <p:extLst>
      <p:ext uri="{BB962C8B-B14F-4D97-AF65-F5344CB8AC3E}">
        <p14:creationId xmlns:p14="http://schemas.microsoft.com/office/powerpoint/2010/main" val="1774075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ED722B-FE49-493D-A233-8BE41A16AAC1}"/>
              </a:ext>
            </a:extLst>
          </p:cNvPr>
          <p:cNvSpPr txBox="1"/>
          <p:nvPr/>
        </p:nvSpPr>
        <p:spPr>
          <a:xfrm>
            <a:off x="1511300" y="571500"/>
            <a:ext cx="10119226" cy="6107313"/>
          </a:xfrm>
          <a:prstGeom prst="rect">
            <a:avLst/>
          </a:prstGeom>
          <a:noFill/>
        </p:spPr>
        <p:txBody>
          <a:bodyPr wrap="square" rtlCol="0">
            <a:spAutoFit/>
          </a:bodyPr>
          <a:lstStyle/>
          <a:p>
            <a:pP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Earthquake is sudden release of energy accumulated in deformed rocks of earth’s crust causing the ground to shake. Earth experience 8000-10000 earthquakes annually.</a:t>
            </a:r>
          </a:p>
          <a:p>
            <a:pPr>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Causes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Volcanic eruptions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Movement of tectonic plates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Isostatic adjustment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Construction of dams and blasts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Folding and faulting</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9316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4072D8-C64D-49C8-8D58-208877D6D0BD}"/>
              </a:ext>
            </a:extLst>
          </p:cNvPr>
          <p:cNvSpPr txBox="1"/>
          <p:nvPr/>
        </p:nvSpPr>
        <p:spPr>
          <a:xfrm>
            <a:off x="310243" y="186871"/>
            <a:ext cx="11189702" cy="7593874"/>
          </a:xfrm>
          <a:prstGeom prst="rect">
            <a:avLst/>
          </a:prstGeom>
          <a:noFill/>
        </p:spPr>
        <p:txBody>
          <a:bodyPr wrap="square" rtlCol="0">
            <a:spAutoFit/>
          </a:bodyPr>
          <a:lstStyle/>
          <a:p>
            <a:pPr>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Management</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move out in open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Keep clam and keep away from windows, mirrors.</a:t>
            </a:r>
          </a:p>
          <a:p>
            <a:pPr marL="342900" lvl="0" indent="-342900">
              <a:lnSpc>
                <a:spcPct val="115000"/>
              </a:lnSpc>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Buildings should be constructed </a:t>
            </a:r>
            <a:r>
              <a:rPr lang="en-US" sz="2800" dirty="0" err="1">
                <a:latin typeface="Calibri" panose="020F0502020204030204" pitchFamily="34" charset="0"/>
                <a:ea typeface="Calibri" panose="020F0502020204030204" pitchFamily="34" charset="0"/>
                <a:cs typeface="Times New Roman" panose="02020603050405020304" pitchFamily="18" charset="0"/>
              </a:rPr>
              <a:t>accoding</a:t>
            </a:r>
            <a:r>
              <a:rPr lang="en-US" sz="2800" dirty="0">
                <a:latin typeface="Calibri" panose="020F0502020204030204" pitchFamily="34" charset="0"/>
                <a:ea typeface="Calibri" panose="020F0502020204030204" pitchFamily="34" charset="0"/>
                <a:cs typeface="Times New Roman" panose="02020603050405020304" pitchFamily="18" charset="0"/>
              </a:rPr>
              <a:t> to NBC of </a:t>
            </a:r>
            <a:r>
              <a:rPr lang="en-US" sz="2800" dirty="0" err="1">
                <a:latin typeface="Calibri" panose="020F0502020204030204" pitchFamily="34" charset="0"/>
                <a:ea typeface="Calibri" panose="020F0502020204030204" pitchFamily="34" charset="0"/>
                <a:cs typeface="Times New Roman" panose="02020603050405020304" pitchFamily="18" charset="0"/>
              </a:rPr>
              <a:t>india</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Stand under </a:t>
            </a:r>
            <a:r>
              <a:rPr lang="en-US" sz="2800" dirty="0">
                <a:latin typeface="Calibri" panose="020F0502020204030204" pitchFamily="34" charset="0"/>
                <a:ea typeface="Calibri" panose="020F0502020204030204" pitchFamily="34" charset="0"/>
                <a:cs typeface="Times New Roman" panose="02020603050405020304" pitchFamily="18" charset="0"/>
              </a:rPr>
              <a:t>strong</a:t>
            </a:r>
            <a:r>
              <a:rPr lang="en-US" sz="2800" dirty="0">
                <a:effectLst/>
                <a:latin typeface="Calibri" panose="020F0502020204030204" pitchFamily="34" charset="0"/>
                <a:ea typeface="Calibri" panose="020F0502020204030204" pitchFamily="34" charset="0"/>
                <a:cs typeface="Times New Roman" panose="02020603050405020304" pitchFamily="18" charset="0"/>
              </a:rPr>
              <a:t> beams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Creep under dining table or strong bed.</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Cover your body with pillows, blankets or quilt to protect yourself from falling objects.</a:t>
            </a: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If travelling stop the vehicle away from buildings.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Stand away from tall building, electricity poles.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Buildings should be designed such a manner, they can withstand the stress of earthquakes.</a:t>
            </a:r>
          </a:p>
          <a:p>
            <a:pPr marL="342900" lvl="0" indent="-342900">
              <a:lnSpc>
                <a:spcPct val="115000"/>
              </a:lnSpc>
              <a:spcAft>
                <a:spcPts val="1000"/>
              </a:spcAft>
              <a:buFont typeface="+mj-lt"/>
              <a:buAutoNum type="arabicPeriod"/>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792425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FF5307-FFCE-4D9E-8391-317CEBFCD302}"/>
              </a:ext>
            </a:extLst>
          </p:cNvPr>
          <p:cNvSpPr txBox="1"/>
          <p:nvPr/>
        </p:nvSpPr>
        <p:spPr>
          <a:xfrm>
            <a:off x="150126" y="161020"/>
            <a:ext cx="12041874" cy="2349361"/>
          </a:xfrm>
          <a:prstGeom prst="rect">
            <a:avLst/>
          </a:prstGeom>
          <a:noFill/>
        </p:spPr>
        <p:txBody>
          <a:bodyPr wrap="square" rtlCol="0">
            <a:spAutoFit/>
          </a:bodyPr>
          <a:lstStyle/>
          <a:p>
            <a:pPr algn="ctr">
              <a:spcAft>
                <a:spcPts val="1000"/>
              </a:spcAft>
            </a:pPr>
            <a:r>
              <a:rPr lang="en-US" sz="2800" dirty="0">
                <a:effectLst/>
                <a:latin typeface="Arial Black" panose="020B0A04020102020204" pitchFamily="34" charset="0"/>
                <a:ea typeface="Calibri" panose="020F0502020204030204" pitchFamily="34" charset="0"/>
                <a:cs typeface="Times New Roman" panose="02020603050405020304" pitchFamily="18" charset="0"/>
              </a:rPr>
              <a:t>Cyclones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Cyclones are violent storms characterized by strong and high speed winds rotating about a calm center of low atmospheric pressure with wind velocity 50-250 km/hour cyclones are followed by heavy rains causing floods and destruction.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5A68D894-DF50-4B49-B21A-6582C0FE95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750" y="2131992"/>
            <a:ext cx="7810500" cy="4472866"/>
          </a:xfrm>
          <a:prstGeom prst="rect">
            <a:avLst/>
          </a:prstGeom>
        </p:spPr>
      </p:pic>
    </p:spTree>
    <p:extLst>
      <p:ext uri="{BB962C8B-B14F-4D97-AF65-F5344CB8AC3E}">
        <p14:creationId xmlns:p14="http://schemas.microsoft.com/office/powerpoint/2010/main" val="1681282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jjhg">
            <a:extLst>
              <a:ext uri="{FF2B5EF4-FFF2-40B4-BE49-F238E27FC236}">
                <a16:creationId xmlns:a16="http://schemas.microsoft.com/office/drawing/2014/main" id="{4A6C8758-8874-420D-80C4-07E6779A1400}"/>
              </a:ext>
            </a:extLst>
          </p:cNvPr>
          <p:cNvPicPr>
            <a:picLocks noChangeAspect="1"/>
          </p:cNvPicPr>
          <p:nvPr/>
        </p:nvPicPr>
        <p:blipFill>
          <a:blip r:embed="rId2"/>
          <a:stretch>
            <a:fillRect/>
          </a:stretch>
        </p:blipFill>
        <p:spPr>
          <a:xfrm>
            <a:off x="2588455" y="1111993"/>
            <a:ext cx="7455765" cy="4634014"/>
          </a:xfrm>
          <a:prstGeom prst="rect">
            <a:avLst/>
          </a:prstGeom>
        </p:spPr>
      </p:pic>
    </p:spTree>
    <p:extLst>
      <p:ext uri="{BB962C8B-B14F-4D97-AF65-F5344CB8AC3E}">
        <p14:creationId xmlns:p14="http://schemas.microsoft.com/office/powerpoint/2010/main" val="3232319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A28860-2228-4E07-8B75-3494A66832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7724" y="351692"/>
            <a:ext cx="6136552" cy="6274191"/>
          </a:xfrm>
          <a:prstGeom prst="rect">
            <a:avLst/>
          </a:prstGeom>
        </p:spPr>
      </p:pic>
    </p:spTree>
    <p:extLst>
      <p:ext uri="{BB962C8B-B14F-4D97-AF65-F5344CB8AC3E}">
        <p14:creationId xmlns:p14="http://schemas.microsoft.com/office/powerpoint/2010/main" val="1437407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12AA0B-AFD1-447A-B03C-00E456383061}"/>
              </a:ext>
            </a:extLst>
          </p:cNvPr>
          <p:cNvSpPr txBox="1"/>
          <p:nvPr/>
        </p:nvSpPr>
        <p:spPr>
          <a:xfrm>
            <a:off x="145473" y="154300"/>
            <a:ext cx="12046527" cy="7448193"/>
          </a:xfrm>
          <a:prstGeom prst="rect">
            <a:avLst/>
          </a:prstGeom>
          <a:noFill/>
        </p:spPr>
        <p:txBody>
          <a:bodyPr wrap="square" rtlCol="0">
            <a:spAutoFit/>
          </a:bodyPr>
          <a:lstStyle/>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Effects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Light weight structure, old buildings, weak structures are at risk.</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Settlements  are vulnerable to floods, mudslides, landslides due to heavy rain.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Telephone and electricity poles, wires, light buildings structures such as thatched, tin, shed roof , sign boards, fishing boats, trees are most vulnerable to cyclone damages.</a:t>
            </a: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Due to heavy rains people, animals and their property may be washed away by floods or blown away by cyclone itself.</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Cyclones along the coastal areas may cause sea water to enter inland and floods it. This may cause saline water contamination of soil &amp; water in the affected area affecting severely water supply and affecting agriculture crops.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Management</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Identify Cyclone prone areas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Green belts should be developed along the coastal areas.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arabicPeriod"/>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33541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DA7B89-643D-4356-B9E8-0F38F481765F}"/>
              </a:ext>
            </a:extLst>
          </p:cNvPr>
          <p:cNvSpPr txBox="1"/>
          <p:nvPr/>
        </p:nvSpPr>
        <p:spPr>
          <a:xfrm>
            <a:off x="187036" y="0"/>
            <a:ext cx="12004964" cy="2607893"/>
          </a:xfrm>
          <a:prstGeom prst="rect">
            <a:avLst/>
          </a:prstGeom>
          <a:noFill/>
        </p:spPr>
        <p:txBody>
          <a:bodyPr wrap="square" rtlCol="0">
            <a:spAutoFit/>
          </a:bodyPr>
          <a:lstStyle/>
          <a:p>
            <a:pPr algn="ctr">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Tsunami</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It is called seismic sea wave, catastrophic ocean wave caused by earthquake occurring  with a magnitude greater than 6.5 on Richter scale. Under sea landslides/ volcanic eruptions may also cause tsunami.</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31940FF0-4D32-4CB3-8ECD-F80252EB6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2638" y="2182091"/>
            <a:ext cx="9749544" cy="4280347"/>
          </a:xfrm>
          <a:prstGeom prst="rect">
            <a:avLst/>
          </a:prstGeom>
        </p:spPr>
      </p:pic>
    </p:spTree>
    <p:extLst>
      <p:ext uri="{BB962C8B-B14F-4D97-AF65-F5344CB8AC3E}">
        <p14:creationId xmlns:p14="http://schemas.microsoft.com/office/powerpoint/2010/main" val="2793456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337024-070A-4EE4-B713-F8CCFDD9F833}"/>
              </a:ext>
            </a:extLst>
          </p:cNvPr>
          <p:cNvPicPr>
            <a:picLocks noChangeAspect="1"/>
          </p:cNvPicPr>
          <p:nvPr/>
        </p:nvPicPr>
        <p:blipFill>
          <a:blip r:embed="rId2"/>
          <a:stretch>
            <a:fillRect/>
          </a:stretch>
        </p:blipFill>
        <p:spPr>
          <a:xfrm>
            <a:off x="3124200" y="144380"/>
            <a:ext cx="5943600" cy="6464968"/>
          </a:xfrm>
          <a:prstGeom prst="rect">
            <a:avLst/>
          </a:prstGeom>
        </p:spPr>
      </p:pic>
    </p:spTree>
    <p:extLst>
      <p:ext uri="{BB962C8B-B14F-4D97-AF65-F5344CB8AC3E}">
        <p14:creationId xmlns:p14="http://schemas.microsoft.com/office/powerpoint/2010/main" val="4273746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26E87C-E04F-4CA6-BC59-F5011CBF477D}"/>
              </a:ext>
            </a:extLst>
          </p:cNvPr>
          <p:cNvSpPr txBox="1"/>
          <p:nvPr/>
        </p:nvSpPr>
        <p:spPr>
          <a:xfrm>
            <a:off x="436418" y="240632"/>
            <a:ext cx="11554691" cy="6461256"/>
          </a:xfrm>
          <a:prstGeom prst="rect">
            <a:avLst/>
          </a:prstGeom>
          <a:noFill/>
        </p:spPr>
        <p:txBody>
          <a:bodyPr wrap="square" rtlCol="0">
            <a:spAutoFit/>
          </a:bodyPr>
          <a:lstStyle/>
          <a:p>
            <a:pP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Tsunami  a train of simple progressive oscillatory waves in propagated to great distances in ever widening circle as the wave up to height 50 m land above are seen.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Effects</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Hugh water of sea enters causing floods washing away every thing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famous tsunami of 2004 had devastating effects on coastal areas of India, Malaysia,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Indonesia,Srilanka</a:t>
            </a:r>
            <a:r>
              <a:rPr lang="en-US" sz="2800" dirty="0">
                <a:effectLst/>
                <a:latin typeface="Calibri" panose="020F0502020204030204" pitchFamily="34" charset="0"/>
                <a:ea typeface="Calibri" panose="020F0502020204030204" pitchFamily="34" charset="0"/>
                <a:cs typeface="Times New Roman" panose="02020603050405020304" pitchFamily="18" charset="0"/>
              </a:rPr>
              <a:t> killing more than 2lac people in Asian countries other effects are same as caused by cyclones/ floods mitigation are same to those of floods.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Management</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228600">
              <a:lnSpc>
                <a:spcPct val="115000"/>
              </a:lnSpc>
              <a:spcAft>
                <a:spcPts val="1000"/>
              </a:spcAft>
            </a:pPr>
            <a:r>
              <a:rPr lang="en-US" sz="2800" dirty="0">
                <a:latin typeface="Calibri" panose="020F0502020204030204" pitchFamily="34" charset="0"/>
                <a:ea typeface="Calibri" panose="020F0502020204030204" pitchFamily="34" charset="0"/>
                <a:cs typeface="Times New Roman" panose="02020603050405020304" pitchFamily="18" charset="0"/>
              </a:rPr>
              <a:t>Alert</a:t>
            </a:r>
            <a:r>
              <a:rPr lang="en-US" sz="2800" dirty="0">
                <a:effectLst/>
                <a:latin typeface="Calibri" panose="020F0502020204030204" pitchFamily="34" charset="0"/>
                <a:ea typeface="Calibri" panose="020F0502020204030204" pitchFamily="34" charset="0"/>
                <a:cs typeface="Times New Roman" panose="02020603050405020304" pitchFamily="18" charset="0"/>
              </a:rPr>
              <a:t> by warning system and movement of animals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787649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113569-E2C4-460C-A305-924521258A24}"/>
              </a:ext>
            </a:extLst>
          </p:cNvPr>
          <p:cNvSpPr txBox="1"/>
          <p:nvPr/>
        </p:nvSpPr>
        <p:spPr>
          <a:xfrm>
            <a:off x="1596189" y="423628"/>
            <a:ext cx="8999621" cy="800219"/>
          </a:xfrm>
          <a:prstGeom prst="rect">
            <a:avLst/>
          </a:prstGeom>
          <a:noFill/>
        </p:spPr>
        <p:txBody>
          <a:bodyPr wrap="square" rtlCol="0">
            <a:spAutoFit/>
          </a:bodyPr>
          <a:lstStyle/>
          <a:p>
            <a:pPr algn="ctr"/>
            <a:r>
              <a:rPr lang="en-US" sz="2800" b="1" dirty="0">
                <a:effectLst/>
                <a:latin typeface="Arial Black" panose="020B0A04020102020204" pitchFamily="34" charset="0"/>
                <a:ea typeface="Calibri" panose="020F0502020204030204" pitchFamily="34" charset="0"/>
                <a:cs typeface="Times New Roman" panose="02020603050405020304" pitchFamily="18" charset="0"/>
              </a:rPr>
              <a:t>Man-made / anthropogenic disasters</a:t>
            </a:r>
            <a:endParaRPr lang="en-IN" sz="2800" b="1" dirty="0">
              <a:effectLst/>
              <a:latin typeface="Arial Black" panose="020B0A0402010202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D05B99E3-D08D-425E-89DE-734F96EAAE8B}"/>
              </a:ext>
            </a:extLst>
          </p:cNvPr>
          <p:cNvPicPr>
            <a:picLocks noChangeAspect="1"/>
          </p:cNvPicPr>
          <p:nvPr/>
        </p:nvPicPr>
        <p:blipFill>
          <a:blip r:embed="rId2" cstate="print"/>
          <a:stretch>
            <a:fillRect/>
          </a:stretch>
        </p:blipFill>
        <p:spPr>
          <a:xfrm>
            <a:off x="1909011" y="1223847"/>
            <a:ext cx="8999621" cy="5337374"/>
          </a:xfrm>
          <a:prstGeom prst="rect">
            <a:avLst/>
          </a:prstGeom>
        </p:spPr>
      </p:pic>
    </p:spTree>
    <p:extLst>
      <p:ext uri="{BB962C8B-B14F-4D97-AF65-F5344CB8AC3E}">
        <p14:creationId xmlns:p14="http://schemas.microsoft.com/office/powerpoint/2010/main" val="3252319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413901-E116-43B3-B03C-1AC45E0F94EE}"/>
              </a:ext>
            </a:extLst>
          </p:cNvPr>
          <p:cNvSpPr txBox="1"/>
          <p:nvPr/>
        </p:nvSpPr>
        <p:spPr>
          <a:xfrm>
            <a:off x="308261" y="75104"/>
            <a:ext cx="11575473" cy="2112373"/>
          </a:xfrm>
          <a:prstGeom prst="rect">
            <a:avLst/>
          </a:prstGeom>
          <a:noFill/>
        </p:spPr>
        <p:txBody>
          <a:bodyPr wrap="square" rtlCol="0">
            <a:spAutoFit/>
          </a:bodyPr>
          <a:lstStyle/>
          <a:p>
            <a:pPr marL="342900" lvl="0" indent="-342900">
              <a:lnSpc>
                <a:spcPct val="115000"/>
              </a:lnSpc>
              <a:spcAft>
                <a:spcPts val="1000"/>
              </a:spcAft>
              <a:buFont typeface="+mj-lt"/>
              <a:buAutoNum type="arabicPeriod"/>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Fires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228600">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Fires in forests, homes, factories,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godowns</a:t>
            </a:r>
            <a:r>
              <a:rPr lang="en-US" sz="2800" dirty="0">
                <a:effectLst/>
                <a:latin typeface="Calibri" panose="020F0502020204030204" pitchFamily="34" charset="0"/>
                <a:ea typeface="Calibri" panose="020F0502020204030204" pitchFamily="34" charset="0"/>
                <a:cs typeface="Times New Roman" panose="02020603050405020304" pitchFamily="18" charset="0"/>
              </a:rPr>
              <a:t>, jungles, may lead to death of many people due to burns and asphyxiation.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80459100-BF6D-4681-AC96-0206E17DF0A7}"/>
              </a:ext>
            </a:extLst>
          </p:cNvPr>
          <p:cNvPicPr>
            <a:picLocks noChangeAspect="1"/>
          </p:cNvPicPr>
          <p:nvPr/>
        </p:nvPicPr>
        <p:blipFill>
          <a:blip r:embed="rId2"/>
          <a:stretch>
            <a:fillRect/>
          </a:stretch>
        </p:blipFill>
        <p:spPr>
          <a:xfrm>
            <a:off x="2001251" y="1857603"/>
            <a:ext cx="8189495" cy="4738255"/>
          </a:xfrm>
          <a:prstGeom prst="rect">
            <a:avLst/>
          </a:prstGeom>
        </p:spPr>
      </p:pic>
    </p:spTree>
    <p:extLst>
      <p:ext uri="{BB962C8B-B14F-4D97-AF65-F5344CB8AC3E}">
        <p14:creationId xmlns:p14="http://schemas.microsoft.com/office/powerpoint/2010/main" val="3543343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2E4066-EE43-48B6-B23B-F5337486A799}"/>
              </a:ext>
            </a:extLst>
          </p:cNvPr>
          <p:cNvSpPr txBox="1"/>
          <p:nvPr/>
        </p:nvSpPr>
        <p:spPr>
          <a:xfrm>
            <a:off x="1" y="174275"/>
            <a:ext cx="12191999" cy="6908045"/>
          </a:xfrm>
          <a:prstGeom prst="rect">
            <a:avLst/>
          </a:prstGeom>
          <a:noFill/>
        </p:spPr>
        <p:txBody>
          <a:bodyPr wrap="square" rtlCol="0">
            <a:spAutoFit/>
          </a:bodyPr>
          <a:lstStyle/>
          <a:p>
            <a:pPr marL="228600">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Causes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Throwing of burning match sticks on any fire catching material.</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Cooking accidents gas leakage.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Short electric circuit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Waste material burnt outside roadside may catch fire.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Storage and transportation of explosive material chemical without proper precaution.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Effects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Deaths-human / livestock-injuries.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Loss of human life, plants life, buildings are destroyed, forests are destroyed.</a:t>
            </a:r>
          </a:p>
          <a:p>
            <a:pPr marL="342900" lvl="0" indent="-342900">
              <a:lnSpc>
                <a:spcPct val="115000"/>
              </a:lnSpc>
              <a:spcAft>
                <a:spcPts val="1000"/>
              </a:spcAft>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Loss of flora and fauna.</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086589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2D4A17-8029-4BC0-B52C-4FCDB08D9430}"/>
              </a:ext>
            </a:extLst>
          </p:cNvPr>
          <p:cNvSpPr txBox="1"/>
          <p:nvPr/>
        </p:nvSpPr>
        <p:spPr>
          <a:xfrm>
            <a:off x="1059873" y="602673"/>
            <a:ext cx="10848109" cy="2736134"/>
          </a:xfrm>
          <a:prstGeom prst="rect">
            <a:avLst/>
          </a:prstGeom>
          <a:noFill/>
        </p:spPr>
        <p:txBody>
          <a:bodyPr wrap="square" rtlCol="0">
            <a:spAutoFit/>
          </a:bodyPr>
          <a:lstStyle/>
          <a:p>
            <a:pPr marL="228600">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Remedies—Precautions</a:t>
            </a:r>
            <a:r>
              <a:rPr lang="en-US" sz="2800" dirty="0">
                <a:effectLst/>
                <a:latin typeface="Arial Black" panose="020B0A04020102020204" pitchFamily="34" charset="0"/>
                <a:ea typeface="Calibri" panose="020F0502020204030204" pitchFamily="34" charset="0"/>
                <a:cs typeface="Times New Roman" panose="02020603050405020304" pitchFamily="18" charset="0"/>
              </a:rPr>
              <a:t> </a:t>
            </a:r>
            <a:r>
              <a:rPr lang="en-US" sz="2800" dirty="0">
                <a:effectLst/>
                <a:latin typeface="Arial Black" panose="020B0A0402010202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Don’t leave any burning material in forests or anywhere.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Be careful while cooking.</a:t>
            </a:r>
          </a:p>
          <a:p>
            <a:pPr marL="342900" lvl="0" indent="-342900">
              <a:lnSpc>
                <a:spcPct val="115000"/>
              </a:lnSpc>
              <a:spcAft>
                <a:spcPts val="1000"/>
              </a:spcAft>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Electric wires should be checked after intervals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017693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B60DDA-C53C-4C69-9C81-3FAC1A89129F}"/>
              </a:ext>
            </a:extLst>
          </p:cNvPr>
          <p:cNvSpPr txBox="1"/>
          <p:nvPr/>
        </p:nvSpPr>
        <p:spPr>
          <a:xfrm>
            <a:off x="959853" y="383994"/>
            <a:ext cx="11389894" cy="1616853"/>
          </a:xfrm>
          <a:prstGeom prst="rect">
            <a:avLst/>
          </a:prstGeom>
          <a:noFill/>
        </p:spPr>
        <p:txBody>
          <a:bodyPr wrap="square" rtlCol="0">
            <a:spAutoFit/>
          </a:bodyPr>
          <a:lstStyle/>
          <a:p>
            <a:pPr>
              <a:lnSpc>
                <a:spcPct val="115000"/>
              </a:lnSpc>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2.Road accidents and railway accidents </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lphaLcParenR"/>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Road accidents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BB6BAF41-3E39-4CEC-A9E9-AE7F71910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4211" y="2000847"/>
            <a:ext cx="8518358" cy="4652212"/>
          </a:xfrm>
          <a:prstGeom prst="rect">
            <a:avLst/>
          </a:prstGeom>
        </p:spPr>
      </p:pic>
    </p:spTree>
    <p:extLst>
      <p:ext uri="{BB962C8B-B14F-4D97-AF65-F5344CB8AC3E}">
        <p14:creationId xmlns:p14="http://schemas.microsoft.com/office/powerpoint/2010/main" val="1726201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04E7C6-4D21-4360-B36D-8210358E8FDC}"/>
              </a:ext>
            </a:extLst>
          </p:cNvPr>
          <p:cNvSpPr txBox="1"/>
          <p:nvPr/>
        </p:nvSpPr>
        <p:spPr>
          <a:xfrm>
            <a:off x="332509" y="241361"/>
            <a:ext cx="11859491" cy="6740307"/>
          </a:xfrm>
          <a:prstGeom prst="rect">
            <a:avLst/>
          </a:prstGeom>
          <a:noFill/>
        </p:spPr>
        <p:txBody>
          <a:bodyPr wrap="square" rtlCol="0">
            <a:spAutoFit/>
          </a:bodyPr>
          <a:lstStyle/>
          <a:p>
            <a:pPr marL="228600">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Causes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Small size of roads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Heavy traffic/over crowding of vehicles.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Not following traffic rules.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Driving without license.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Driving in drunken states.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Over speeding</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228600">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Effects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228600">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Loss of life, vehicles etc.</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228600">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Precautions</a:t>
            </a:r>
            <a:r>
              <a:rPr lang="en-US" sz="2800" b="1" dirty="0">
                <a:effectLst/>
                <a:latin typeface="Arial Black" panose="020B0A0402010202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Road size should be increased.</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More roads flyovers and bypass roads should be constructed.</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People should follow traffic rules.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746819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FE3042-A42F-4FE7-B2AA-CE1D0FCF2DD1}"/>
              </a:ext>
            </a:extLst>
          </p:cNvPr>
          <p:cNvSpPr txBox="1"/>
          <p:nvPr/>
        </p:nvSpPr>
        <p:spPr>
          <a:xfrm>
            <a:off x="737937" y="513347"/>
            <a:ext cx="10924674" cy="800219"/>
          </a:xfrm>
          <a:prstGeom prst="rect">
            <a:avLst/>
          </a:prstGeom>
          <a:noFill/>
        </p:spPr>
        <p:txBody>
          <a:bodyPr wrap="square" rtlCol="0">
            <a:spAutoFit/>
          </a:bodyPr>
          <a:lstStyle/>
          <a:p>
            <a:pPr algn="ctr"/>
            <a:r>
              <a:rPr lang="en-US" sz="2800" b="1" dirty="0">
                <a:effectLst/>
                <a:latin typeface="Arial Black" panose="020B0A04020102020204" pitchFamily="34" charset="0"/>
                <a:ea typeface="Calibri" panose="020F0502020204030204" pitchFamily="34" charset="0"/>
                <a:cs typeface="Times New Roman" panose="02020603050405020304" pitchFamily="18" charset="0"/>
              </a:rPr>
              <a:t>Railway Accidents</a:t>
            </a:r>
            <a:endParaRPr lang="en-IN" sz="2800" b="1" dirty="0">
              <a:effectLst/>
              <a:latin typeface="Arial Black" panose="020B0A0402010202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6BEF17B4-F28F-4D86-8C52-7F2B49389C92}"/>
              </a:ext>
            </a:extLst>
          </p:cNvPr>
          <p:cNvPicPr>
            <a:picLocks noChangeAspect="1"/>
          </p:cNvPicPr>
          <p:nvPr/>
        </p:nvPicPr>
        <p:blipFill>
          <a:blip r:embed="rId2"/>
          <a:stretch>
            <a:fillRect/>
          </a:stretch>
        </p:blipFill>
        <p:spPr>
          <a:xfrm>
            <a:off x="1604210" y="1313566"/>
            <a:ext cx="8983579" cy="5244516"/>
          </a:xfrm>
          <a:prstGeom prst="rect">
            <a:avLst/>
          </a:prstGeom>
        </p:spPr>
      </p:pic>
    </p:spTree>
    <p:extLst>
      <p:ext uri="{BB962C8B-B14F-4D97-AF65-F5344CB8AC3E}">
        <p14:creationId xmlns:p14="http://schemas.microsoft.com/office/powerpoint/2010/main" val="1068520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C5CC2A-4596-4468-B865-AAF09AB8FB9E}"/>
              </a:ext>
            </a:extLst>
          </p:cNvPr>
          <p:cNvSpPr txBox="1"/>
          <p:nvPr/>
        </p:nvSpPr>
        <p:spPr>
          <a:xfrm>
            <a:off x="642413" y="0"/>
            <a:ext cx="11224006" cy="3914405"/>
          </a:xfrm>
          <a:prstGeom prst="rect">
            <a:avLst/>
          </a:prstGeom>
          <a:noFill/>
        </p:spPr>
        <p:txBody>
          <a:bodyPr wrap="square" rtlCol="0">
            <a:spAutoFit/>
          </a:bodyPr>
          <a:lstStyle/>
          <a:p>
            <a:pPr>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Causes</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Human mistake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Damage of railway tracks due to floods, earthquakes etc.</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Fire in coaches</a:t>
            </a:r>
          </a:p>
          <a:p>
            <a:pPr>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lvl="0">
              <a:spcAft>
                <a:spcPts val="1000"/>
              </a:spcAft>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3. Air accidents  </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romanLcPeriod"/>
            </a:pP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FC58D652-4878-4E6A-9328-F3B08A40AB39}"/>
              </a:ext>
            </a:extLst>
          </p:cNvPr>
          <p:cNvPicPr>
            <a:picLocks noChangeAspect="1"/>
          </p:cNvPicPr>
          <p:nvPr/>
        </p:nvPicPr>
        <p:blipFill>
          <a:blip r:embed="rId2"/>
          <a:stretch>
            <a:fillRect/>
          </a:stretch>
        </p:blipFill>
        <p:spPr>
          <a:xfrm>
            <a:off x="2215314" y="3075709"/>
            <a:ext cx="6287001" cy="3581764"/>
          </a:xfrm>
          <a:prstGeom prst="rect">
            <a:avLst/>
          </a:prstGeom>
        </p:spPr>
      </p:pic>
    </p:spTree>
    <p:extLst>
      <p:ext uri="{BB962C8B-B14F-4D97-AF65-F5344CB8AC3E}">
        <p14:creationId xmlns:p14="http://schemas.microsoft.com/office/powerpoint/2010/main" val="2509341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8CC1CA-84DC-46DC-A2A1-6B52FD84561C}"/>
              </a:ext>
            </a:extLst>
          </p:cNvPr>
          <p:cNvSpPr txBox="1"/>
          <p:nvPr/>
        </p:nvSpPr>
        <p:spPr>
          <a:xfrm>
            <a:off x="914400" y="465221"/>
            <a:ext cx="8839200" cy="4846455"/>
          </a:xfrm>
          <a:prstGeom prst="rect">
            <a:avLst/>
          </a:prstGeom>
          <a:noFill/>
        </p:spPr>
        <p:txBody>
          <a:bodyPr wrap="square" rtlCol="0">
            <a:spAutoFit/>
          </a:bodyPr>
          <a:lstStyle/>
          <a:p>
            <a:pPr marL="228600">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Proper checking of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aeroplanes</a:t>
            </a:r>
            <a:r>
              <a:rPr lang="en-US" sz="2800" dirty="0">
                <a:effectLst/>
                <a:latin typeface="Calibri" panose="020F0502020204030204" pitchFamily="34" charset="0"/>
                <a:ea typeface="Calibri" panose="020F0502020204030204" pitchFamily="34" charset="0"/>
                <a:cs typeface="Times New Roman" panose="02020603050405020304" pitchFamily="18" charset="0"/>
              </a:rPr>
              <a:t>  before flying, Airports should be constructed away  from residential areas.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Nuclear accidents,</a:t>
            </a:r>
            <a:r>
              <a:rPr lang="en-US" sz="2800" dirty="0">
                <a:effectLst/>
                <a:latin typeface="Calibri" panose="020F0502020204030204" pitchFamily="34" charset="0"/>
                <a:ea typeface="Calibri" panose="020F0502020204030204" pitchFamily="34" charset="0"/>
                <a:cs typeface="Times New Roman" panose="02020603050405020304" pitchFamily="18" charset="0"/>
              </a:rPr>
              <a:t> chemical spills, chemical accidents, nuclear wars, Economic collapse, Dam failure, explosion.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b="1" dirty="0">
                <a:effectLst/>
                <a:latin typeface="Arial Black" panose="020B0A04020102020204" pitchFamily="34" charset="0"/>
                <a:ea typeface="Calibri" panose="020F0502020204030204" pitchFamily="34" charset="0"/>
                <a:cs typeface="Times New Roman" panose="02020603050405020304" pitchFamily="18" charset="0"/>
              </a:rPr>
              <a:t>Biological disasters</a:t>
            </a:r>
            <a:r>
              <a:rPr lang="en-US" sz="2800" b="1" dirty="0">
                <a:effectLst/>
                <a:latin typeface="Arial Black" panose="020B0A0402010202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N" sz="2800" dirty="0">
              <a:effectLst/>
              <a:latin typeface="Arial Black" panose="020B0A04020102020204" pitchFamily="34" charset="0"/>
              <a:ea typeface="Calibri" panose="020F0502020204030204" pitchFamily="34" charset="0"/>
              <a:cs typeface="Times New Roman" panose="02020603050405020304" pitchFamily="18" charset="0"/>
            </a:endParaRPr>
          </a:p>
          <a:p>
            <a:pPr marL="228600">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Epidemic, pandemic, covid 19, influenza, Dengue, HIV/Aids, flu etc. </a:t>
            </a:r>
          </a:p>
          <a:p>
            <a:pPr marL="228600">
              <a:lnSpc>
                <a:spcPct val="115000"/>
              </a:lnSpc>
              <a:spcAft>
                <a:spcPts val="1000"/>
              </a:spcAft>
            </a:pPr>
            <a:r>
              <a:rPr lang="en-US" sz="2800" dirty="0">
                <a:latin typeface="Calibri" panose="020F0502020204030204" pitchFamily="34" charset="0"/>
                <a:ea typeface="Calibri" panose="020F0502020204030204" pitchFamily="34" charset="0"/>
                <a:cs typeface="Times New Roman" panose="02020603050405020304" pitchFamily="18" charset="0"/>
              </a:rPr>
              <a:t>Covid -19</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847905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53ECEF-5DB6-4D7F-B1D8-380C403981A5}"/>
              </a:ext>
            </a:extLst>
          </p:cNvPr>
          <p:cNvSpPr/>
          <p:nvPr/>
        </p:nvSpPr>
        <p:spPr>
          <a:xfrm>
            <a:off x="2454442" y="2101062"/>
            <a:ext cx="6676129" cy="1569660"/>
          </a:xfrm>
          <a:prstGeom prst="rect">
            <a:avLst/>
          </a:prstGeom>
          <a:noFill/>
        </p:spPr>
        <p:txBody>
          <a:bodyPr wrap="square" lIns="91440" tIns="45720" rIns="91440" bIns="45720">
            <a:spAutoFit/>
          </a:bodyPr>
          <a:lstStyle/>
          <a:p>
            <a:pPr algn="ctr"/>
            <a:r>
              <a:rPr lang="en-US" sz="9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THANK YOU</a:t>
            </a:r>
          </a:p>
        </p:txBody>
      </p:sp>
    </p:spTree>
    <p:extLst>
      <p:ext uri="{BB962C8B-B14F-4D97-AF65-F5344CB8AC3E}">
        <p14:creationId xmlns:p14="http://schemas.microsoft.com/office/powerpoint/2010/main" val="1753482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TotalTime>
  <Words>1178</Words>
  <Application>Microsoft Office PowerPoint</Application>
  <PresentationFormat>Widescreen</PresentationFormat>
  <Paragraphs>161</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Arial Black</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5</cp:revision>
  <dcterms:created xsi:type="dcterms:W3CDTF">2021-10-17T04:24:57Z</dcterms:created>
  <dcterms:modified xsi:type="dcterms:W3CDTF">2022-07-16T08:49:12Z</dcterms:modified>
</cp:coreProperties>
</file>